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63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DC3"/>
    <a:srgbClr val="FFFFCC"/>
    <a:srgbClr val="FFC0CB"/>
    <a:srgbClr val="ECAF9E"/>
    <a:srgbClr val="F6996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129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16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19A21F2-7360-4CCA-9790-A11C1550EB64}" type="datetimeFigureOut">
              <a:rPr lang="en-US" smtClean="0"/>
              <a:t>05/02/2020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872FA34-5B22-4F51-AFB8-117533576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97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6" tIns="45783" rIns="91566" bIns="45783" anchor="b"/>
          <a:lstStyle>
            <a:lvl1pPr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538" indent="-287338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588" indent="-228600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375" indent="-230188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575" indent="-228600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77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49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21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93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1B8391AA-9600-40B6-8758-5CD8105D591B}" type="slidenum">
              <a:rPr lang="en-US" sz="1200" b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 b="0">
              <a:solidFill>
                <a:prstClr val="black"/>
              </a:solidFill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8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5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744538"/>
            <a:ext cx="2082800" cy="552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744538"/>
            <a:ext cx="6097587" cy="5521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6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744538"/>
            <a:ext cx="8331200" cy="5365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6563" y="1308100"/>
            <a:ext cx="4089400" cy="4957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308100"/>
            <a:ext cx="4090987" cy="4957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4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742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308100"/>
            <a:ext cx="4089400" cy="4957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308100"/>
            <a:ext cx="4090987" cy="4957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7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4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105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48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9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744538"/>
            <a:ext cx="83312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6563" y="1308100"/>
            <a:ext cx="8332787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28" name="Picture 5" descr="archlogo"/>
          <p:cNvPicPr>
            <a:picLocks noChangeAspect="1" noChangeArrowheads="1"/>
          </p:cNvPicPr>
          <p:nvPr/>
        </p:nvPicPr>
        <p:blipFill>
          <a:blip r:embed="rId13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875338"/>
            <a:ext cx="13049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0" y="6580188"/>
            <a:ext cx="9144000" cy="277812"/>
          </a:xfrm>
          <a:prstGeom prst="rect">
            <a:avLst/>
          </a:prstGeom>
          <a:solidFill>
            <a:srgbClr val="CEC6B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0" y="6423025"/>
            <a:ext cx="9144000" cy="88900"/>
          </a:xfrm>
          <a:prstGeom prst="rect">
            <a:avLst/>
          </a:prstGeom>
          <a:solidFill>
            <a:srgbClr val="9F9B8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031" name="Group 41"/>
          <p:cNvGrpSpPr>
            <a:grpSpLocks/>
          </p:cNvGrpSpPr>
          <p:nvPr/>
        </p:nvGrpSpPr>
        <p:grpSpPr bwMode="auto">
          <a:xfrm>
            <a:off x="414338" y="149225"/>
            <a:ext cx="1882775" cy="279400"/>
            <a:chOff x="261" y="94"/>
            <a:chExt cx="1186" cy="176"/>
          </a:xfrm>
        </p:grpSpPr>
        <p:sp>
          <p:nvSpPr>
            <p:cNvPr id="15384" name="Rectangle 24"/>
            <p:cNvSpPr>
              <a:spLocks noChangeArrowheads="1"/>
            </p:cNvSpPr>
            <p:nvPr userDrawn="1"/>
          </p:nvSpPr>
          <p:spPr bwMode="auto">
            <a:xfrm>
              <a:off x="261" y="94"/>
              <a:ext cx="86" cy="17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8" name="Text Box 28"/>
            <p:cNvSpPr txBox="1">
              <a:spLocks noChangeArrowheads="1"/>
            </p:cNvSpPr>
            <p:nvPr userDrawn="1"/>
          </p:nvSpPr>
          <p:spPr bwMode="auto">
            <a:xfrm>
              <a:off x="407" y="124"/>
              <a:ext cx="104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P  R  O  G  R  E  S  S  I  V  E</a:t>
              </a:r>
            </a:p>
          </p:txBody>
        </p:sp>
      </p:grpSp>
      <p:grpSp>
        <p:nvGrpSpPr>
          <p:cNvPr id="1032" name="Group 40"/>
          <p:cNvGrpSpPr>
            <a:grpSpLocks/>
          </p:cNvGrpSpPr>
          <p:nvPr/>
        </p:nvGrpSpPr>
        <p:grpSpPr bwMode="auto">
          <a:xfrm>
            <a:off x="2992438" y="149225"/>
            <a:ext cx="1889125" cy="279400"/>
            <a:chOff x="2330" y="94"/>
            <a:chExt cx="1190" cy="176"/>
          </a:xfrm>
        </p:grpSpPr>
        <p:sp>
          <p:nvSpPr>
            <p:cNvPr id="15385" name="Rectangle 25"/>
            <p:cNvSpPr>
              <a:spLocks noChangeArrowheads="1"/>
            </p:cNvSpPr>
            <p:nvPr userDrawn="1"/>
          </p:nvSpPr>
          <p:spPr bwMode="auto">
            <a:xfrm>
              <a:off x="2330" y="94"/>
              <a:ext cx="86" cy="17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9" name="Text Box 29"/>
            <p:cNvSpPr txBox="1">
              <a:spLocks noChangeArrowheads="1"/>
            </p:cNvSpPr>
            <p:nvPr userDrawn="1"/>
          </p:nvSpPr>
          <p:spPr bwMode="auto">
            <a:xfrm>
              <a:off x="2476" y="124"/>
              <a:ext cx="104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R  E  S  P  O  N  S  I  B  L  E </a:t>
              </a:r>
            </a:p>
          </p:txBody>
        </p:sp>
      </p:grpSp>
      <p:grpSp>
        <p:nvGrpSpPr>
          <p:cNvPr id="1033" name="Group 39"/>
          <p:cNvGrpSpPr>
            <a:grpSpLocks/>
          </p:cNvGrpSpPr>
          <p:nvPr/>
        </p:nvGrpSpPr>
        <p:grpSpPr bwMode="auto">
          <a:xfrm>
            <a:off x="5578475" y="149225"/>
            <a:ext cx="1082675" cy="279400"/>
            <a:chOff x="3843" y="94"/>
            <a:chExt cx="682" cy="176"/>
          </a:xfrm>
        </p:grpSpPr>
        <p:sp>
          <p:nvSpPr>
            <p:cNvPr id="15386" name="Rectangle 26"/>
            <p:cNvSpPr>
              <a:spLocks noChangeArrowheads="1"/>
            </p:cNvSpPr>
            <p:nvPr userDrawn="1"/>
          </p:nvSpPr>
          <p:spPr bwMode="auto">
            <a:xfrm>
              <a:off x="3843" y="94"/>
              <a:ext cx="86" cy="17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90" name="Text Box 30"/>
            <p:cNvSpPr txBox="1">
              <a:spLocks noChangeArrowheads="1"/>
            </p:cNvSpPr>
            <p:nvPr userDrawn="1"/>
          </p:nvSpPr>
          <p:spPr bwMode="auto">
            <a:xfrm>
              <a:off x="3989" y="124"/>
              <a:ext cx="53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V  I  T  A  L   </a:t>
              </a:r>
            </a:p>
          </p:txBody>
        </p:sp>
      </p:grpSp>
      <p:grpSp>
        <p:nvGrpSpPr>
          <p:cNvPr id="1034" name="Group 38"/>
          <p:cNvGrpSpPr>
            <a:grpSpLocks/>
          </p:cNvGrpSpPr>
          <p:nvPr/>
        </p:nvGrpSpPr>
        <p:grpSpPr bwMode="auto">
          <a:xfrm>
            <a:off x="7358063" y="149225"/>
            <a:ext cx="1339850" cy="279400"/>
            <a:chOff x="4635" y="94"/>
            <a:chExt cx="844" cy="176"/>
          </a:xfrm>
        </p:grpSpPr>
        <p:sp>
          <p:nvSpPr>
            <p:cNvPr id="15387" name="Rectangle 27"/>
            <p:cNvSpPr>
              <a:spLocks noChangeArrowheads="1"/>
            </p:cNvSpPr>
            <p:nvPr userDrawn="1"/>
          </p:nvSpPr>
          <p:spPr bwMode="auto">
            <a:xfrm>
              <a:off x="4635" y="94"/>
              <a:ext cx="86" cy="17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91" name="Text Box 31"/>
            <p:cNvSpPr txBox="1">
              <a:spLocks noChangeArrowheads="1"/>
            </p:cNvSpPr>
            <p:nvPr userDrawn="1"/>
          </p:nvSpPr>
          <p:spPr bwMode="auto">
            <a:xfrm>
              <a:off x="4783" y="124"/>
              <a:ext cx="69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G R  O  W  I  N  G</a:t>
              </a:r>
            </a:p>
          </p:txBody>
        </p:sp>
      </p:grp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0" y="425450"/>
            <a:ext cx="9144000" cy="0"/>
          </a:xfrm>
          <a:prstGeom prst="line">
            <a:avLst/>
          </a:prstGeom>
          <a:noFill/>
          <a:ln w="9525">
            <a:solidFill>
              <a:srgbClr val="9F9B8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0" y="0"/>
            <a:ext cx="9144000" cy="88900"/>
          </a:xfrm>
          <a:prstGeom prst="rect">
            <a:avLst/>
          </a:prstGeom>
          <a:solidFill>
            <a:srgbClr val="CEC6B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28575">
            <a:solidFill>
              <a:srgbClr val="9F9B8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8296275" y="6583363"/>
            <a:ext cx="6762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AFFD795-E954-4893-B6AD-BF27BA12566E}" type="slidenum">
              <a:rPr lang="en-US" sz="1000">
                <a:solidFill>
                  <a:srgbClr val="000000"/>
                </a:solidFill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523875" y="6629400"/>
            <a:ext cx="13049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46075" y="6624638"/>
            <a:ext cx="131959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Draft</a:t>
            </a:r>
            <a:r>
              <a:rPr lang="en-US" sz="900" b="1" baseline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11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/27/2019 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– 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v1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0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Font typeface="Arial" charset="0"/>
        <a:buChar char="–"/>
        <a:defRPr sz="2400">
          <a:solidFill>
            <a:schemeClr val="bg2"/>
          </a:solidFill>
          <a:latin typeface="+mn-lt"/>
        </a:defRPr>
      </a:lvl2pPr>
      <a:lvl3pPr marL="1085850" indent="-2286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 sz="2000">
          <a:solidFill>
            <a:schemeClr val="bg2"/>
          </a:solidFill>
          <a:latin typeface="+mn-lt"/>
        </a:defRPr>
      </a:lvl3pPr>
      <a:lvl4pPr marL="1428750" indent="-2286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Font typeface="Arial" charset="0"/>
        <a:buChar char="–"/>
        <a:defRPr sz="2000">
          <a:solidFill>
            <a:schemeClr val="bg2"/>
          </a:solidFill>
          <a:latin typeface="+mn-lt"/>
        </a:defRPr>
      </a:lvl4pPr>
      <a:lvl5pPr marL="1771650" indent="-2286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 sz="2000">
          <a:solidFill>
            <a:schemeClr val="bg2"/>
          </a:solidFill>
          <a:latin typeface="+mn-lt"/>
        </a:defRPr>
      </a:lvl5pPr>
      <a:lvl6pPr marL="22288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6pPr>
      <a:lvl7pPr marL="26860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7pPr>
      <a:lvl8pPr marL="31432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8pPr>
      <a:lvl9pPr marL="36004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\\stlsrv2\arkscanl\LandDocumen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1" name="Rectangle 103"/>
          <p:cNvSpPr>
            <a:spLocks noChangeArrowheads="1"/>
          </p:cNvSpPr>
          <p:nvPr/>
        </p:nvSpPr>
        <p:spPr bwMode="auto">
          <a:xfrm>
            <a:off x="605651" y="5187148"/>
            <a:ext cx="955675" cy="61753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72" name="Text Box 104"/>
          <p:cNvSpPr txBox="1">
            <a:spLocks noChangeArrowheads="1"/>
          </p:cNvSpPr>
          <p:nvPr/>
        </p:nvSpPr>
        <p:spPr bwMode="auto">
          <a:xfrm>
            <a:off x="637381" y="5197175"/>
            <a:ext cx="822491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Content &amp;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Records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Management</a:t>
            </a: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(Perceptive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73" name="Text Box 105"/>
          <p:cNvSpPr txBox="1">
            <a:spLocks noChangeArrowheads="1"/>
          </p:cNvSpPr>
          <p:nvPr/>
        </p:nvSpPr>
        <p:spPr bwMode="auto">
          <a:xfrm>
            <a:off x="6216821" y="1475452"/>
            <a:ext cx="1847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sz="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47" name="Rectangle 79"/>
          <p:cNvSpPr>
            <a:spLocks noChangeArrowheads="1"/>
          </p:cNvSpPr>
          <p:nvPr/>
        </p:nvSpPr>
        <p:spPr bwMode="auto">
          <a:xfrm>
            <a:off x="1658938" y="5370513"/>
            <a:ext cx="955675" cy="40798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48" name="Text Box 80"/>
          <p:cNvSpPr txBox="1">
            <a:spLocks noChangeArrowheads="1"/>
          </p:cNvSpPr>
          <p:nvPr/>
        </p:nvSpPr>
        <p:spPr bwMode="auto">
          <a:xfrm>
            <a:off x="1705485" y="5381625"/>
            <a:ext cx="8467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Messaging &amp;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Collaboration</a:t>
            </a:r>
          </a:p>
        </p:txBody>
      </p:sp>
      <p:sp>
        <p:nvSpPr>
          <p:cNvPr id="58477" name="Rectangle 109"/>
          <p:cNvSpPr>
            <a:spLocks noChangeArrowheads="1"/>
          </p:cNvSpPr>
          <p:nvPr/>
        </p:nvSpPr>
        <p:spPr bwMode="auto">
          <a:xfrm>
            <a:off x="2782887" y="4083599"/>
            <a:ext cx="3494004" cy="3797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Oracle GL</a:t>
            </a: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5888" y="346075"/>
            <a:ext cx="8331200" cy="536575"/>
          </a:xfrm>
        </p:spPr>
        <p:txBody>
          <a:bodyPr/>
          <a:lstStyle/>
          <a:p>
            <a:r>
              <a:rPr lang="en-US" sz="2000" dirty="0"/>
              <a:t>Arch </a:t>
            </a:r>
            <a:r>
              <a:rPr lang="en-US" sz="2000" dirty="0" smtClean="0"/>
              <a:t>Resources App Schematic (05/02/2020 </a:t>
            </a:r>
            <a:r>
              <a:rPr lang="en-US" sz="900" dirty="0" err="1" smtClean="0"/>
              <a:t>mBret</a:t>
            </a:r>
            <a:r>
              <a:rPr lang="en-US" sz="2000" dirty="0" smtClean="0"/>
              <a:t>)</a:t>
            </a:r>
            <a:endParaRPr lang="en-US" sz="2400" dirty="0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520825" y="1712912"/>
            <a:ext cx="1725613" cy="1242537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2" name="Rectangle 34"/>
          <p:cNvSpPr>
            <a:spLocks noChangeArrowheads="1"/>
          </p:cNvSpPr>
          <p:nvPr/>
        </p:nvSpPr>
        <p:spPr bwMode="auto">
          <a:xfrm>
            <a:off x="7802376" y="4068268"/>
            <a:ext cx="1028700" cy="4191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7806452" y="4061919"/>
            <a:ext cx="10887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EDW: Enterprise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Data Warehouse</a:t>
            </a:r>
          </a:p>
        </p:txBody>
      </p:sp>
      <p:sp>
        <p:nvSpPr>
          <p:cNvPr id="58406" name="Rectangle 38"/>
          <p:cNvSpPr>
            <a:spLocks noChangeArrowheads="1"/>
          </p:cNvSpPr>
          <p:nvPr/>
        </p:nvSpPr>
        <p:spPr bwMode="auto">
          <a:xfrm>
            <a:off x="7767451" y="4731003"/>
            <a:ext cx="1098550" cy="4556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7725714" y="4783596"/>
            <a:ext cx="1219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Analytical Reports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(Business Objects)</a:t>
            </a:r>
          </a:p>
        </p:txBody>
      </p:sp>
      <p:sp>
        <p:nvSpPr>
          <p:cNvPr id="58408" name="Rectangle 40"/>
          <p:cNvSpPr>
            <a:spLocks noChangeArrowheads="1"/>
          </p:cNvSpPr>
          <p:nvPr/>
        </p:nvSpPr>
        <p:spPr bwMode="auto">
          <a:xfrm>
            <a:off x="5373687" y="632847"/>
            <a:ext cx="1289050" cy="455612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5430146" y="653671"/>
            <a:ext cx="11938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Mine Planning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(Integrated Suite?)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537" name="Group 169"/>
          <p:cNvGrpSpPr>
            <a:grpSpLocks/>
          </p:cNvGrpSpPr>
          <p:nvPr/>
        </p:nvGrpSpPr>
        <p:grpSpPr bwMode="auto">
          <a:xfrm>
            <a:off x="0" y="2905125"/>
            <a:ext cx="1227138" cy="655638"/>
            <a:chOff x="6" y="1410"/>
            <a:chExt cx="773" cy="413"/>
          </a:xfrm>
        </p:grpSpPr>
        <p:sp>
          <p:nvSpPr>
            <p:cNvPr id="58418" name="Rectangle 50"/>
            <p:cNvSpPr>
              <a:spLocks noChangeArrowheads="1"/>
            </p:cNvSpPr>
            <p:nvPr/>
          </p:nvSpPr>
          <p:spPr bwMode="auto">
            <a:xfrm>
              <a:off x="109" y="1417"/>
              <a:ext cx="570" cy="40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16" name="Text Box 48"/>
            <p:cNvSpPr txBox="1">
              <a:spLocks noChangeArrowheads="1"/>
            </p:cNvSpPr>
            <p:nvPr/>
          </p:nvSpPr>
          <p:spPr bwMode="auto">
            <a:xfrm>
              <a:off x="6" y="1410"/>
              <a:ext cx="773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Supplier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Data Exchange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(Catalogs, Inventory)</a:t>
              </a:r>
            </a:p>
          </p:txBody>
        </p:sp>
      </p:grpSp>
      <p:sp>
        <p:nvSpPr>
          <p:cNvPr id="58433" name="Line 65"/>
          <p:cNvSpPr>
            <a:spLocks noChangeShapeType="1"/>
          </p:cNvSpPr>
          <p:nvPr/>
        </p:nvSpPr>
        <p:spPr bwMode="auto">
          <a:xfrm flipV="1">
            <a:off x="1106488" y="2524125"/>
            <a:ext cx="404812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34" name="Rectangle 66"/>
          <p:cNvSpPr>
            <a:spLocks noChangeArrowheads="1"/>
          </p:cNvSpPr>
          <p:nvPr/>
        </p:nvSpPr>
        <p:spPr bwMode="auto">
          <a:xfrm>
            <a:off x="252413" y="984250"/>
            <a:ext cx="1309687" cy="45561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35" name="Text Box 67"/>
          <p:cNvSpPr txBox="1">
            <a:spLocks noChangeArrowheads="1"/>
          </p:cNvSpPr>
          <p:nvPr/>
        </p:nvSpPr>
        <p:spPr bwMode="auto">
          <a:xfrm>
            <a:off x="163513" y="1023938"/>
            <a:ext cx="14605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Production Equipment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Systems (</a:t>
            </a: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Minestar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, </a:t>
            </a: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etc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58437" name="Line 69"/>
          <p:cNvSpPr>
            <a:spLocks noChangeShapeType="1"/>
          </p:cNvSpPr>
          <p:nvPr/>
        </p:nvSpPr>
        <p:spPr bwMode="auto">
          <a:xfrm flipV="1">
            <a:off x="1068388" y="1787525"/>
            <a:ext cx="42862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476" name="Group 108"/>
          <p:cNvGrpSpPr>
            <a:grpSpLocks/>
          </p:cNvGrpSpPr>
          <p:nvPr/>
        </p:nvGrpSpPr>
        <p:grpSpPr bwMode="auto">
          <a:xfrm>
            <a:off x="3430588" y="1689100"/>
            <a:ext cx="1117600" cy="446088"/>
            <a:chOff x="2623" y="1208"/>
            <a:chExt cx="704" cy="281"/>
          </a:xfrm>
        </p:grpSpPr>
        <p:sp>
          <p:nvSpPr>
            <p:cNvPr id="58439" name="Rectangle 71"/>
            <p:cNvSpPr>
              <a:spLocks noChangeArrowheads="1"/>
            </p:cNvSpPr>
            <p:nvPr/>
          </p:nvSpPr>
          <p:spPr bwMode="auto">
            <a:xfrm>
              <a:off x="2623" y="1208"/>
              <a:ext cx="704" cy="28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40" name="Text Box 72"/>
            <p:cNvSpPr txBox="1">
              <a:spLocks noChangeArrowheads="1"/>
            </p:cNvSpPr>
            <p:nvPr/>
          </p:nvSpPr>
          <p:spPr bwMode="auto">
            <a:xfrm>
              <a:off x="2663" y="1227"/>
              <a:ext cx="656" cy="23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Environmental,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Safety, Training</a:t>
              </a:r>
            </a:p>
          </p:txBody>
        </p:sp>
      </p:grpSp>
      <p:sp>
        <p:nvSpPr>
          <p:cNvPr id="58441" name="Rectangle 73"/>
          <p:cNvSpPr>
            <a:spLocks noChangeArrowheads="1"/>
          </p:cNvSpPr>
          <p:nvPr/>
        </p:nvSpPr>
        <p:spPr bwMode="auto">
          <a:xfrm>
            <a:off x="5096403" y="5427228"/>
            <a:ext cx="897760" cy="38044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42" name="Text Box 74"/>
          <p:cNvSpPr txBox="1">
            <a:spLocks noChangeArrowheads="1"/>
          </p:cNvSpPr>
          <p:nvPr/>
        </p:nvSpPr>
        <p:spPr bwMode="auto">
          <a:xfrm>
            <a:off x="5170366" y="5381625"/>
            <a:ext cx="8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Legal Matter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Management</a:t>
            </a:r>
          </a:p>
        </p:txBody>
      </p:sp>
      <p:sp>
        <p:nvSpPr>
          <p:cNvPr id="58450" name="Rectangle 82"/>
          <p:cNvSpPr>
            <a:spLocks noChangeArrowheads="1"/>
          </p:cNvSpPr>
          <p:nvPr/>
        </p:nvSpPr>
        <p:spPr bwMode="auto">
          <a:xfrm>
            <a:off x="3944938" y="5380038"/>
            <a:ext cx="955675" cy="4079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51" name="Text Box 83"/>
          <p:cNvSpPr txBox="1">
            <a:spLocks noChangeArrowheads="1"/>
          </p:cNvSpPr>
          <p:nvPr/>
        </p:nvSpPr>
        <p:spPr bwMode="auto">
          <a:xfrm>
            <a:off x="3921755" y="5391150"/>
            <a:ext cx="9861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T&amp;E Expenses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Concur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65" name="Text Box 97"/>
          <p:cNvSpPr txBox="1">
            <a:spLocks noChangeArrowheads="1"/>
          </p:cNvSpPr>
          <p:nvPr/>
        </p:nvSpPr>
        <p:spPr bwMode="auto">
          <a:xfrm>
            <a:off x="1482809" y="1752600"/>
            <a:ext cx="17556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0000"/>
                </a:solidFill>
                <a:latin typeface="Arial" charset="0"/>
                <a:cs typeface="Arial" charset="0"/>
              </a:rPr>
              <a:t>Enterprise</a:t>
            </a:r>
            <a:br>
              <a:rPr lang="en-US" sz="10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000" b="1" dirty="0">
                <a:solidFill>
                  <a:srgbClr val="000000"/>
                </a:solidFill>
                <a:latin typeface="Arial" charset="0"/>
                <a:cs typeface="Arial" charset="0"/>
              </a:rPr>
              <a:t>Asset </a:t>
            </a:r>
            <a:r>
              <a:rPr lang="en-US" sz="1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Management </a:t>
            </a:r>
            <a:r>
              <a:rPr lang="en-US" sz="10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(Mincom </a:t>
            </a:r>
            <a:r>
              <a:rPr lang="en-US" sz="1200" b="1" dirty="0">
                <a:latin typeface="Arial" charset="0"/>
                <a:cs typeface="Arial" charset="0"/>
              </a:rPr>
              <a:t>Ellipse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8.x+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58468" name="Line 100"/>
          <p:cNvSpPr>
            <a:spLocks noChangeShapeType="1"/>
          </p:cNvSpPr>
          <p:nvPr/>
        </p:nvSpPr>
        <p:spPr bwMode="auto">
          <a:xfrm flipH="1">
            <a:off x="8305798" y="4514356"/>
            <a:ext cx="1" cy="2313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69" name="Rectangle 101"/>
          <p:cNvSpPr>
            <a:spLocks noChangeArrowheads="1"/>
          </p:cNvSpPr>
          <p:nvPr/>
        </p:nvSpPr>
        <p:spPr bwMode="auto">
          <a:xfrm>
            <a:off x="1857375" y="5070544"/>
            <a:ext cx="4682982" cy="209338"/>
          </a:xfrm>
          <a:prstGeom prst="rect">
            <a:avLst/>
          </a:prstGeom>
          <a:solidFill>
            <a:srgbClr val="F3CDC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70" name="Text Box 102"/>
          <p:cNvSpPr txBox="1">
            <a:spLocks noChangeArrowheads="1"/>
          </p:cNvSpPr>
          <p:nvPr/>
        </p:nvSpPr>
        <p:spPr bwMode="auto">
          <a:xfrm>
            <a:off x="1706612" y="5032020"/>
            <a:ext cx="470237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Hire to Retire (Payroll, Benefits, Self-Service) – 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Workday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12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  <a:endParaRPr lang="en-US" sz="12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478" name="Group 110"/>
          <p:cNvGrpSpPr>
            <a:grpSpLocks/>
          </p:cNvGrpSpPr>
          <p:nvPr/>
        </p:nvGrpSpPr>
        <p:grpSpPr bwMode="auto">
          <a:xfrm>
            <a:off x="2782888" y="5370513"/>
            <a:ext cx="955675" cy="407987"/>
            <a:chOff x="493" y="3713"/>
            <a:chExt cx="602" cy="257"/>
          </a:xfrm>
        </p:grpSpPr>
        <p:sp>
          <p:nvSpPr>
            <p:cNvPr id="58479" name="Rectangle 111"/>
            <p:cNvSpPr>
              <a:spLocks noChangeArrowheads="1"/>
            </p:cNvSpPr>
            <p:nvPr/>
          </p:nvSpPr>
          <p:spPr bwMode="auto">
            <a:xfrm>
              <a:off x="493" y="3713"/>
              <a:ext cx="602" cy="257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80" name="Text Box 112"/>
            <p:cNvSpPr txBox="1">
              <a:spLocks noChangeArrowheads="1"/>
            </p:cNvSpPr>
            <p:nvPr/>
          </p:nvSpPr>
          <p:spPr bwMode="auto">
            <a:xfrm>
              <a:off x="513" y="3720"/>
              <a:ext cx="55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Desktop &amp;</a:t>
              </a:r>
              <a:br>
                <a:rPr lang="en-US" sz="8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8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Mobility Tools</a:t>
              </a:r>
            </a:p>
          </p:txBody>
        </p:sp>
      </p:grpSp>
      <p:sp>
        <p:nvSpPr>
          <p:cNvPr id="58482" name="Line 114"/>
          <p:cNvSpPr>
            <a:spLocks noChangeShapeType="1"/>
          </p:cNvSpPr>
          <p:nvPr/>
        </p:nvSpPr>
        <p:spPr bwMode="auto">
          <a:xfrm>
            <a:off x="7011383" y="1085850"/>
            <a:ext cx="0" cy="35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84" name="Line 116"/>
          <p:cNvSpPr>
            <a:spLocks noChangeShapeType="1"/>
          </p:cNvSpPr>
          <p:nvPr/>
        </p:nvSpPr>
        <p:spPr bwMode="auto">
          <a:xfrm>
            <a:off x="676274" y="5029587"/>
            <a:ext cx="238125" cy="1879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88" name="Line 120"/>
          <p:cNvSpPr>
            <a:spLocks noChangeShapeType="1"/>
          </p:cNvSpPr>
          <p:nvPr/>
        </p:nvSpPr>
        <p:spPr bwMode="auto">
          <a:xfrm flipH="1">
            <a:off x="6014273" y="2466432"/>
            <a:ext cx="2864" cy="1595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89" name="Rectangle 121"/>
          <p:cNvSpPr>
            <a:spLocks noChangeArrowheads="1"/>
          </p:cNvSpPr>
          <p:nvPr/>
        </p:nvSpPr>
        <p:spPr bwMode="auto">
          <a:xfrm>
            <a:off x="242888" y="1660525"/>
            <a:ext cx="823912" cy="45561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91" name="Text Box 123"/>
          <p:cNvSpPr txBox="1">
            <a:spLocks noChangeArrowheads="1"/>
          </p:cNvSpPr>
          <p:nvPr/>
        </p:nvSpPr>
        <p:spPr bwMode="auto">
          <a:xfrm>
            <a:off x="259362" y="1651169"/>
            <a:ext cx="74136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Statistics</a:t>
            </a:r>
            <a:b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Hub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(EDW)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492" name="Group 124"/>
          <p:cNvGrpSpPr>
            <a:grpSpLocks/>
          </p:cNvGrpSpPr>
          <p:nvPr/>
        </p:nvGrpSpPr>
        <p:grpSpPr bwMode="auto">
          <a:xfrm>
            <a:off x="1681163" y="1020763"/>
            <a:ext cx="1679575" cy="425450"/>
            <a:chOff x="1371" y="973"/>
            <a:chExt cx="872" cy="268"/>
          </a:xfrm>
        </p:grpSpPr>
        <p:sp>
          <p:nvSpPr>
            <p:cNvPr id="58493" name="Rectangle 125"/>
            <p:cNvSpPr>
              <a:spLocks noChangeArrowheads="1"/>
            </p:cNvSpPr>
            <p:nvPr/>
          </p:nvSpPr>
          <p:spPr bwMode="auto">
            <a:xfrm>
              <a:off x="1374" y="973"/>
              <a:ext cx="831" cy="26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94" name="Text Box 126"/>
            <p:cNvSpPr txBox="1">
              <a:spLocks noChangeArrowheads="1"/>
            </p:cNvSpPr>
            <p:nvPr/>
          </p:nvSpPr>
          <p:spPr bwMode="auto">
            <a:xfrm>
              <a:off x="1371" y="983"/>
              <a:ext cx="872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Oil, Infrared, Vibration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&amp; Other Health Data</a:t>
              </a:r>
            </a:p>
          </p:txBody>
        </p:sp>
      </p:grpSp>
      <p:sp>
        <p:nvSpPr>
          <p:cNvPr id="58495" name="Line 127"/>
          <p:cNvSpPr>
            <a:spLocks noChangeShapeType="1"/>
          </p:cNvSpPr>
          <p:nvPr/>
        </p:nvSpPr>
        <p:spPr bwMode="auto">
          <a:xfrm>
            <a:off x="676275" y="1438275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96" name="Line 128"/>
          <p:cNvSpPr>
            <a:spLocks noChangeShapeType="1"/>
          </p:cNvSpPr>
          <p:nvPr/>
        </p:nvSpPr>
        <p:spPr bwMode="auto">
          <a:xfrm>
            <a:off x="2352675" y="1447800"/>
            <a:ext cx="0" cy="25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538" name="Group 170"/>
          <p:cNvGrpSpPr>
            <a:grpSpLocks/>
          </p:cNvGrpSpPr>
          <p:nvPr/>
        </p:nvGrpSpPr>
        <p:grpSpPr bwMode="auto">
          <a:xfrm>
            <a:off x="152400" y="2266950"/>
            <a:ext cx="942975" cy="447675"/>
            <a:chOff x="90" y="1902"/>
            <a:chExt cx="594" cy="282"/>
          </a:xfrm>
        </p:grpSpPr>
        <p:sp>
          <p:nvSpPr>
            <p:cNvPr id="58497" name="AutoShape 129"/>
            <p:cNvSpPr>
              <a:spLocks noChangeArrowheads="1"/>
            </p:cNvSpPr>
            <p:nvPr/>
          </p:nvSpPr>
          <p:spPr bwMode="auto">
            <a:xfrm>
              <a:off x="108" y="1902"/>
              <a:ext cx="576" cy="282"/>
            </a:xfrm>
            <a:prstGeom prst="flowChartDocumen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98" name="Text Box 130"/>
            <p:cNvSpPr txBox="1">
              <a:spLocks noChangeArrowheads="1"/>
            </p:cNvSpPr>
            <p:nvPr/>
          </p:nvSpPr>
          <p:spPr bwMode="auto">
            <a:xfrm>
              <a:off x="90" y="1914"/>
              <a:ext cx="56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Standardized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Reporting</a:t>
              </a:r>
            </a:p>
          </p:txBody>
        </p:sp>
      </p:grpSp>
      <p:grpSp>
        <p:nvGrpSpPr>
          <p:cNvPr id="58511" name="Group 143"/>
          <p:cNvGrpSpPr>
            <a:grpSpLocks/>
          </p:cNvGrpSpPr>
          <p:nvPr/>
        </p:nvGrpSpPr>
        <p:grpSpPr bwMode="auto">
          <a:xfrm>
            <a:off x="6797676" y="630238"/>
            <a:ext cx="1422400" cy="550862"/>
            <a:chOff x="2698" y="505"/>
            <a:chExt cx="896" cy="347"/>
          </a:xfrm>
        </p:grpSpPr>
        <p:sp>
          <p:nvSpPr>
            <p:cNvPr id="58512" name="Rectangle 144"/>
            <p:cNvSpPr>
              <a:spLocks noChangeArrowheads="1"/>
            </p:cNvSpPr>
            <p:nvPr/>
          </p:nvSpPr>
          <p:spPr bwMode="auto">
            <a:xfrm>
              <a:off x="2719" y="505"/>
              <a:ext cx="812" cy="287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513" name="Text Box 145"/>
            <p:cNvSpPr txBox="1">
              <a:spLocks noChangeArrowheads="1"/>
            </p:cNvSpPr>
            <p:nvPr/>
          </p:nvSpPr>
          <p:spPr bwMode="auto">
            <a:xfrm>
              <a:off x="2698" y="536"/>
              <a:ext cx="896" cy="3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Planned Production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&amp; Available to Promise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endParaRPr lang="en-US" sz="900" b="1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8514" name="Line 146"/>
          <p:cNvSpPr>
            <a:spLocks noChangeShapeType="1"/>
          </p:cNvSpPr>
          <p:nvPr/>
        </p:nvSpPr>
        <p:spPr bwMode="auto">
          <a:xfrm flipV="1">
            <a:off x="6680406" y="882649"/>
            <a:ext cx="175315" cy="134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515" name="Group 147"/>
          <p:cNvGrpSpPr>
            <a:grpSpLocks/>
          </p:cNvGrpSpPr>
          <p:nvPr/>
        </p:nvGrpSpPr>
        <p:grpSpPr bwMode="auto">
          <a:xfrm>
            <a:off x="4727575" y="1305902"/>
            <a:ext cx="947738" cy="568912"/>
            <a:chOff x="2714" y="1590"/>
            <a:chExt cx="556" cy="321"/>
          </a:xfrm>
        </p:grpSpPr>
        <p:sp>
          <p:nvSpPr>
            <p:cNvPr id="58516" name="Rectangle 148"/>
            <p:cNvSpPr>
              <a:spLocks noChangeArrowheads="1"/>
            </p:cNvSpPr>
            <p:nvPr/>
          </p:nvSpPr>
          <p:spPr bwMode="auto">
            <a:xfrm>
              <a:off x="2747" y="1590"/>
              <a:ext cx="477" cy="286"/>
            </a:xfrm>
            <a:prstGeom prst="rect">
              <a:avLst/>
            </a:prstGeom>
            <a:solidFill>
              <a:srgbClr val="FFFF66"/>
            </a:solidFill>
            <a:ln w="381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517" name="Text Box 149"/>
            <p:cNvSpPr txBox="1">
              <a:spLocks noChangeArrowheads="1"/>
            </p:cNvSpPr>
            <p:nvPr/>
          </p:nvSpPr>
          <p:spPr bwMode="auto">
            <a:xfrm>
              <a:off x="2714" y="1595"/>
              <a:ext cx="556" cy="3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Spatial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Data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(ESRI)</a:t>
              </a:r>
            </a:p>
          </p:txBody>
        </p:sp>
      </p:grpSp>
      <p:sp>
        <p:nvSpPr>
          <p:cNvPr id="58518" name="Line 150"/>
          <p:cNvSpPr>
            <a:spLocks noChangeShapeType="1"/>
          </p:cNvSpPr>
          <p:nvPr/>
        </p:nvSpPr>
        <p:spPr bwMode="auto">
          <a:xfrm flipH="1">
            <a:off x="5135563" y="1809234"/>
            <a:ext cx="7937" cy="3744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19" name="Line 151"/>
          <p:cNvSpPr>
            <a:spLocks noChangeShapeType="1"/>
          </p:cNvSpPr>
          <p:nvPr/>
        </p:nvSpPr>
        <p:spPr bwMode="auto">
          <a:xfrm flipV="1">
            <a:off x="5248276" y="1088458"/>
            <a:ext cx="269876" cy="225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1" name="Line 153"/>
          <p:cNvSpPr>
            <a:spLocks noChangeShapeType="1"/>
          </p:cNvSpPr>
          <p:nvPr/>
        </p:nvSpPr>
        <p:spPr bwMode="auto">
          <a:xfrm flipV="1">
            <a:off x="4552950" y="1676400"/>
            <a:ext cx="219075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2" name="Line 154"/>
          <p:cNvSpPr>
            <a:spLocks noChangeShapeType="1"/>
          </p:cNvSpPr>
          <p:nvPr/>
        </p:nvSpPr>
        <p:spPr bwMode="auto">
          <a:xfrm>
            <a:off x="3257550" y="1962150"/>
            <a:ext cx="180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3" name="Line 155"/>
          <p:cNvSpPr>
            <a:spLocks noChangeShapeType="1"/>
          </p:cNvSpPr>
          <p:nvPr/>
        </p:nvSpPr>
        <p:spPr bwMode="auto">
          <a:xfrm>
            <a:off x="1076325" y="3067050"/>
            <a:ext cx="781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5" name="Line 157"/>
          <p:cNvSpPr>
            <a:spLocks noChangeShapeType="1"/>
          </p:cNvSpPr>
          <p:nvPr/>
        </p:nvSpPr>
        <p:spPr bwMode="auto">
          <a:xfrm>
            <a:off x="1514475" y="2381250"/>
            <a:ext cx="1733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7" name="Text Box 159"/>
          <p:cNvSpPr txBox="1">
            <a:spLocks noChangeArrowheads="1"/>
          </p:cNvSpPr>
          <p:nvPr/>
        </p:nvSpPr>
        <p:spPr bwMode="auto">
          <a:xfrm>
            <a:off x="1545105" y="2338642"/>
            <a:ext cx="15624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Maintenance </a:t>
            </a: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Mgmt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Asset Optimization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Material Purchases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Accounts Payable 3 way</a:t>
            </a:r>
          </a:p>
        </p:txBody>
      </p:sp>
      <p:sp>
        <p:nvSpPr>
          <p:cNvPr id="58529" name="Text Box 161"/>
          <p:cNvSpPr txBox="1">
            <a:spLocks noChangeArrowheads="1"/>
          </p:cNvSpPr>
          <p:nvPr/>
        </p:nvSpPr>
        <p:spPr bwMode="auto">
          <a:xfrm>
            <a:off x="6279363" y="5439778"/>
            <a:ext cx="8870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Modeling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Tools</a:t>
            </a:r>
          </a:p>
        </p:txBody>
      </p:sp>
      <p:sp>
        <p:nvSpPr>
          <p:cNvPr id="58530" name="Rectangle 162"/>
          <p:cNvSpPr>
            <a:spLocks noChangeArrowheads="1"/>
          </p:cNvSpPr>
          <p:nvPr/>
        </p:nvSpPr>
        <p:spPr bwMode="auto">
          <a:xfrm>
            <a:off x="1849590" y="3088075"/>
            <a:ext cx="955675" cy="407987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31" name="Text Box 163"/>
          <p:cNvSpPr txBox="1">
            <a:spLocks noChangeArrowheads="1"/>
          </p:cNvSpPr>
          <p:nvPr/>
        </p:nvSpPr>
        <p:spPr bwMode="auto">
          <a:xfrm>
            <a:off x="1915802" y="3080137"/>
            <a:ext cx="867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Inventory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Optimization</a:t>
            </a:r>
          </a:p>
        </p:txBody>
      </p:sp>
      <p:sp>
        <p:nvSpPr>
          <p:cNvPr id="58534" name="Line 166"/>
          <p:cNvSpPr>
            <a:spLocks noChangeShapeType="1"/>
          </p:cNvSpPr>
          <p:nvPr/>
        </p:nvSpPr>
        <p:spPr bwMode="auto">
          <a:xfrm flipV="1">
            <a:off x="2335214" y="2916237"/>
            <a:ext cx="0" cy="1543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39" name="Line 171"/>
          <p:cNvSpPr>
            <a:spLocks noChangeShapeType="1"/>
          </p:cNvSpPr>
          <p:nvPr/>
        </p:nvSpPr>
        <p:spPr bwMode="auto">
          <a:xfrm flipV="1">
            <a:off x="1076325" y="2819400"/>
            <a:ext cx="40005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40" name="Rectangle 172"/>
          <p:cNvSpPr>
            <a:spLocks noChangeArrowheads="1"/>
          </p:cNvSpPr>
          <p:nvPr/>
        </p:nvSpPr>
        <p:spPr bwMode="auto">
          <a:xfrm>
            <a:off x="8202716" y="2953567"/>
            <a:ext cx="854291" cy="400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7030A0"/>
            </a:solidFill>
            <a:prstDash val="dashDot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LIM : Market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Data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Pricing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43" name="Line 175"/>
          <p:cNvSpPr>
            <a:spLocks noChangeShapeType="1"/>
          </p:cNvSpPr>
          <p:nvPr/>
        </p:nvSpPr>
        <p:spPr bwMode="auto">
          <a:xfrm>
            <a:off x="1339242" y="4908018"/>
            <a:ext cx="497647" cy="2473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7" name="Rectangle 79">
            <a:extLst>
              <a:ext uri="{FF2B5EF4-FFF2-40B4-BE49-F238E27FC236}">
                <a16:creationId xmlns:a16="http://schemas.microsoft.com/office/drawing/2014/main" id="{F00E7B43-447C-344F-A816-A67C434F9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66" y="5870575"/>
            <a:ext cx="1210153" cy="5056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Hyperion – </a:t>
            </a:r>
            <a:r>
              <a:rPr lang="en-US" sz="900" dirty="0">
                <a:solidFill>
                  <a:srgbClr val="000000"/>
                </a:solidFill>
                <a:latin typeface="Arial" charset="0"/>
                <a:cs typeface="Arial" charset="0"/>
              </a:rPr>
              <a:t>Finance, Treasury, Cash &amp; Liquidity</a:t>
            </a:r>
          </a:p>
        </p:txBody>
      </p:sp>
      <p:sp>
        <p:nvSpPr>
          <p:cNvPr id="109" name="Rectangle 34">
            <a:extLst>
              <a:ext uri="{FF2B5EF4-FFF2-40B4-BE49-F238E27FC236}">
                <a16:creationId xmlns:a16="http://schemas.microsoft.com/office/drawing/2014/main" id="{A034629B-9267-694D-9932-D58A6CC29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4472" y="5926748"/>
            <a:ext cx="774531" cy="3932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69695F"/>
                </a:solidFill>
                <a:cs typeface="Arial" charset="0"/>
              </a:rPr>
              <a:t>SAGE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dirty="0" smtClean="0">
                <a:solidFill>
                  <a:srgbClr val="69695F"/>
                </a:solidFill>
                <a:cs typeface="Arial" charset="0"/>
              </a:rPr>
              <a:t>(Best  Assets)</a:t>
            </a:r>
            <a:endParaRPr lang="en-US" sz="800" dirty="0">
              <a:solidFill>
                <a:srgbClr val="69695F"/>
              </a:solidFill>
              <a:cs typeface="Arial" charset="0"/>
            </a:endParaRPr>
          </a:p>
        </p:txBody>
      </p:sp>
      <p:sp>
        <p:nvSpPr>
          <p:cNvPr id="110" name="Rectangle 36">
            <a:extLst>
              <a:ext uri="{FF2B5EF4-FFF2-40B4-BE49-F238E27FC236}">
                <a16:creationId xmlns:a16="http://schemas.microsoft.com/office/drawing/2014/main" id="{DC6FEFF9-BC82-2842-8CAC-3D288B3A4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6545" y="3404726"/>
            <a:ext cx="2414641" cy="4089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69695F"/>
                </a:solidFill>
                <a:cs typeface="Arial" charset="0"/>
              </a:rPr>
              <a:t>Batch Interface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srgbClr val="69695F"/>
                </a:solidFill>
                <a:cs typeface="Arial" charset="0"/>
              </a:rPr>
              <a:t>(data written to Ellipse tables)</a:t>
            </a:r>
            <a:endParaRPr lang="en-US" sz="1200" dirty="0">
              <a:solidFill>
                <a:srgbClr val="69695F"/>
              </a:solidFill>
              <a:cs typeface="Arial" charset="0"/>
            </a:endParaRPr>
          </a:p>
        </p:txBody>
      </p:sp>
      <p:sp>
        <p:nvSpPr>
          <p:cNvPr id="111" name="Rectangle 79">
            <a:extLst>
              <a:ext uri="{FF2B5EF4-FFF2-40B4-BE49-F238E27FC236}">
                <a16:creationId xmlns:a16="http://schemas.microsoft.com/office/drawing/2014/main" id="{2F705F29-412C-074E-8C8F-41EA811FE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007" y="1167799"/>
            <a:ext cx="798961" cy="4079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LinkOne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 Parts Book</a:t>
            </a:r>
          </a:p>
        </p:txBody>
      </p:sp>
      <p:sp>
        <p:nvSpPr>
          <p:cNvPr id="112" name="Rectangle 79">
            <a:extLst>
              <a:ext uri="{FF2B5EF4-FFF2-40B4-BE49-F238E27FC236}">
                <a16:creationId xmlns:a16="http://schemas.microsoft.com/office/drawing/2014/main" id="{9DAAEF6E-36F4-884F-8322-E5F88F057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6394" y="2871879"/>
            <a:ext cx="798961" cy="4079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Invoice Image (highland)</a:t>
            </a:r>
          </a:p>
        </p:txBody>
      </p:sp>
      <p:sp>
        <p:nvSpPr>
          <p:cNvPr id="113" name="Rectangle 12">
            <a:extLst>
              <a:ext uri="{FF2B5EF4-FFF2-40B4-BE49-F238E27FC236}">
                <a16:creationId xmlns:a16="http://schemas.microsoft.com/office/drawing/2014/main" id="{CCA51AF1-9ACD-0D4E-9C59-E26A4CEF8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160" y="1340058"/>
            <a:ext cx="611187" cy="620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69695F"/>
                </a:solidFill>
                <a:cs typeface="Arial" charset="0"/>
                <a:hlinkClick r:id="" action="ppaction://noaction"/>
              </a:rPr>
              <a:t>Allegro</a:t>
            </a:r>
            <a:endParaRPr lang="en-US" sz="1000" b="1" dirty="0">
              <a:solidFill>
                <a:srgbClr val="69695F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69695F"/>
                </a:solidFill>
                <a:cs typeface="Arial" charset="0"/>
              </a:rPr>
              <a:t>Trading</a:t>
            </a:r>
          </a:p>
        </p:txBody>
      </p:sp>
      <p:sp>
        <p:nvSpPr>
          <p:cNvPr id="100" name="Text Box 123"/>
          <p:cNvSpPr txBox="1">
            <a:spLocks noChangeArrowheads="1"/>
          </p:cNvSpPr>
          <p:nvPr/>
        </p:nvSpPr>
        <p:spPr bwMode="auto">
          <a:xfrm>
            <a:off x="1118291" y="3351883"/>
            <a:ext cx="657269" cy="307777"/>
          </a:xfrm>
          <a:prstGeom prst="rect">
            <a:avLst/>
          </a:prstGeom>
          <a:solidFill>
            <a:srgbClr val="FF9900"/>
          </a:solidFill>
          <a:ln w="12700">
            <a:solidFill>
              <a:srgbClr val="7030A0"/>
            </a:solidFill>
            <a:prstDash val="dashDot"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Maint</a:t>
            </a:r>
            <a:r>
              <a:rPr lang="en-US" sz="5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&amp; Repair</a:t>
            </a:r>
            <a:endParaRPr lang="en-US" sz="5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1" name="Rectangle 101"/>
          <p:cNvSpPr>
            <a:spLocks noChangeArrowheads="1"/>
          </p:cNvSpPr>
          <p:nvPr/>
        </p:nvSpPr>
        <p:spPr bwMode="auto">
          <a:xfrm>
            <a:off x="2682108" y="4590419"/>
            <a:ext cx="2783125" cy="148738"/>
          </a:xfrm>
          <a:prstGeom prst="rect">
            <a:avLst/>
          </a:prstGeom>
          <a:solidFill>
            <a:srgbClr val="F3CDC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Workforce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– Labor Time Capture </a:t>
            </a:r>
            <a:r>
              <a:rPr lang="en-US" sz="9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  <a:endParaRPr lang="en-US" sz="9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105" name="Text Box 72"/>
          <p:cNvSpPr txBox="1">
            <a:spLocks noChangeArrowheads="1"/>
          </p:cNvSpPr>
          <p:nvPr/>
        </p:nvSpPr>
        <p:spPr bwMode="auto">
          <a:xfrm>
            <a:off x="6160545" y="2889595"/>
            <a:ext cx="1428045" cy="5078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sysDot"/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srgbClr val="69695F"/>
                </a:solidFill>
                <a:cs typeface="Arial" charset="0"/>
              </a:rPr>
              <a:t>STP </a:t>
            </a:r>
            <a:r>
              <a:rPr lang="en-US" sz="900" dirty="0">
                <a:solidFill>
                  <a:srgbClr val="69695F"/>
                </a:solidFill>
                <a:cs typeface="Arial" charset="0"/>
              </a:rPr>
              <a:t>Sales, Transportation &amp; Production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dirty="0">
                <a:solidFill>
                  <a:srgbClr val="69695F"/>
                </a:solidFill>
                <a:cs typeface="Arial" charset="0"/>
              </a:rPr>
              <a:t>Spreadsheet</a:t>
            </a:r>
          </a:p>
        </p:txBody>
      </p:sp>
      <p:sp>
        <p:nvSpPr>
          <p:cNvPr id="106" name="Text Box 123"/>
          <p:cNvSpPr txBox="1">
            <a:spLocks noChangeArrowheads="1"/>
          </p:cNvSpPr>
          <p:nvPr/>
        </p:nvSpPr>
        <p:spPr bwMode="auto">
          <a:xfrm>
            <a:off x="735313" y="3977158"/>
            <a:ext cx="463211" cy="200055"/>
          </a:xfrm>
          <a:prstGeom prst="rect">
            <a:avLst/>
          </a:prstGeom>
          <a:solidFill>
            <a:srgbClr val="FFC0CB"/>
          </a:solidFill>
          <a:ln w="12700">
            <a:solidFill>
              <a:srgbClr val="FF0000"/>
            </a:solidFill>
            <a:prstDash val="sysDot"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OMAQ</a:t>
            </a:r>
            <a:endParaRPr lang="en-US" sz="7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8" name="Text Box 123"/>
          <p:cNvSpPr txBox="1">
            <a:spLocks noChangeArrowheads="1"/>
          </p:cNvSpPr>
          <p:nvPr/>
        </p:nvSpPr>
        <p:spPr bwMode="auto">
          <a:xfrm>
            <a:off x="1462477" y="3905888"/>
            <a:ext cx="943116" cy="369332"/>
          </a:xfrm>
          <a:prstGeom prst="rect">
            <a:avLst/>
          </a:prstGeom>
          <a:solidFill>
            <a:srgbClr val="FFC0CB"/>
          </a:solidFill>
          <a:ln w="12700">
            <a:solidFill>
              <a:srgbClr val="FF0000"/>
            </a:solidFill>
            <a:prstDash val="sysDot"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CT</a:t>
            </a:r>
            <a:endParaRPr lang="en-US" sz="9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Coal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Transport</a:t>
            </a:r>
            <a:endParaRPr lang="en-US" sz="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Flowchart: Connector 1"/>
          <p:cNvSpPr/>
          <p:nvPr/>
        </p:nvSpPr>
        <p:spPr bwMode="auto">
          <a:xfrm>
            <a:off x="7433212" y="1537387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4" name="Straight Arrow Connector 3"/>
          <p:cNvCxnSpPr>
            <a:stCxn id="113" idx="1"/>
            <a:endCxn id="2" idx="6"/>
          </p:cNvCxnSpPr>
          <p:nvPr/>
        </p:nvCxnSpPr>
        <p:spPr>
          <a:xfrm flipH="1">
            <a:off x="7728003" y="1650414"/>
            <a:ext cx="274157" cy="49270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146926" y="1961356"/>
            <a:ext cx="833436" cy="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Flowchart: Connector 114"/>
          <p:cNvSpPr/>
          <p:nvPr/>
        </p:nvSpPr>
        <p:spPr bwMode="auto">
          <a:xfrm>
            <a:off x="172430" y="3583895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10" name="Straight Arrow Connector 9"/>
          <p:cNvCxnSpPr>
            <a:stCxn id="115" idx="4"/>
          </p:cNvCxnSpPr>
          <p:nvPr/>
        </p:nvCxnSpPr>
        <p:spPr>
          <a:xfrm flipH="1">
            <a:off x="211075" y="3908489"/>
            <a:ext cx="108751" cy="510812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108" idx="1"/>
          </p:cNvCxnSpPr>
          <p:nvPr/>
        </p:nvCxnSpPr>
        <p:spPr>
          <a:xfrm flipV="1">
            <a:off x="1176244" y="4090554"/>
            <a:ext cx="286233" cy="287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55837" y="4176772"/>
            <a:ext cx="0" cy="206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 bwMode="auto">
          <a:xfrm>
            <a:off x="4432316" y="2964967"/>
            <a:ext cx="684197" cy="340519"/>
          </a:xfrm>
          <a:prstGeom prst="round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dirty="0" smtClean="0">
                <a:latin typeface="Calibri" pitchFamily="34" charset="0"/>
              </a:rPr>
              <a:t>QB</a:t>
            </a:r>
            <a:endParaRPr lang="en-US" sz="500" dirty="0">
              <a:latin typeface="Calibri" pitchFamily="34" charset="0"/>
            </a:endParaRPr>
          </a:p>
          <a:p>
            <a:pPr algn="ctr"/>
            <a:r>
              <a:rPr lang="en-US" sz="500" dirty="0" smtClean="0">
                <a:latin typeface="Calibri" pitchFamily="34" charset="0"/>
              </a:rPr>
              <a:t>QuickBooks A/R</a:t>
            </a:r>
          </a:p>
        </p:txBody>
      </p:sp>
      <p:cxnSp>
        <p:nvCxnSpPr>
          <p:cNvPr id="19" name="Straight Arrow Connector 18"/>
          <p:cNvCxnSpPr>
            <a:stCxn id="17" idx="0"/>
          </p:cNvCxnSpPr>
          <p:nvPr/>
        </p:nvCxnSpPr>
        <p:spPr>
          <a:xfrm flipH="1" flipV="1">
            <a:off x="4772025" y="2647343"/>
            <a:ext cx="2390" cy="3176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1339243" y="4338320"/>
            <a:ext cx="1422214" cy="183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 bwMode="auto">
          <a:xfrm>
            <a:off x="6131002" y="3513846"/>
            <a:ext cx="1336598" cy="4256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dirty="0" smtClean="0">
                <a:latin typeface="Calibri" pitchFamily="34" charset="0"/>
              </a:rPr>
              <a:t>TSU</a:t>
            </a:r>
            <a:r>
              <a:rPr lang="en-US" sz="800" dirty="0" smtClean="0">
                <a:latin typeface="Calibri" pitchFamily="34" charset="0"/>
              </a:rPr>
              <a:t> </a:t>
            </a:r>
          </a:p>
          <a:p>
            <a:pPr algn="ctr"/>
            <a:r>
              <a:rPr lang="en-US" sz="800" dirty="0" smtClean="0">
                <a:latin typeface="Calibri" pitchFamily="34" charset="0"/>
              </a:rPr>
              <a:t>Train Scheduling Unit .XLS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38" name="Rectangle 79">
            <a:extLst>
              <a:ext uri="{FF2B5EF4-FFF2-40B4-BE49-F238E27FC236}">
                <a16:creationId xmlns:a16="http://schemas.microsoft.com/office/drawing/2014/main" id="{2F705F29-412C-074E-8C8F-41EA811FE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783091"/>
            <a:ext cx="1062184" cy="2835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Enviance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</a:t>
            </a:r>
            <a:r>
              <a:rPr lang="en-US" sz="9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Environmental Compliance</a:t>
            </a:r>
            <a:endParaRPr lang="en-US" sz="5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17" name="Group 214"/>
          <p:cNvGrpSpPr>
            <a:grpSpLocks/>
          </p:cNvGrpSpPr>
          <p:nvPr/>
        </p:nvGrpSpPr>
        <p:grpSpPr bwMode="auto">
          <a:xfrm>
            <a:off x="5928153" y="1501231"/>
            <a:ext cx="1196975" cy="965200"/>
            <a:chOff x="4163" y="1277"/>
            <a:chExt cx="754" cy="608"/>
          </a:xfrm>
        </p:grpSpPr>
        <p:sp>
          <p:nvSpPr>
            <p:cNvPr id="118" name="Rectangle 211"/>
            <p:cNvSpPr>
              <a:spLocks noChangeArrowheads="1"/>
            </p:cNvSpPr>
            <p:nvPr/>
          </p:nvSpPr>
          <p:spPr bwMode="auto">
            <a:xfrm>
              <a:off x="4213" y="1720"/>
              <a:ext cx="680" cy="12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9" name="Rectangle 208"/>
            <p:cNvSpPr>
              <a:spLocks noChangeArrowheads="1"/>
            </p:cNvSpPr>
            <p:nvPr/>
          </p:nvSpPr>
          <p:spPr bwMode="auto">
            <a:xfrm>
              <a:off x="4213" y="1564"/>
              <a:ext cx="680" cy="12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0" name="Rectangle 206"/>
            <p:cNvSpPr>
              <a:spLocks noChangeArrowheads="1"/>
            </p:cNvSpPr>
            <p:nvPr/>
          </p:nvSpPr>
          <p:spPr bwMode="auto">
            <a:xfrm>
              <a:off x="4207" y="1414"/>
              <a:ext cx="680" cy="12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1" name="Text Box 212"/>
            <p:cNvSpPr txBox="1">
              <a:spLocks noChangeArrowheads="1"/>
            </p:cNvSpPr>
            <p:nvPr/>
          </p:nvSpPr>
          <p:spPr bwMode="auto">
            <a:xfrm>
              <a:off x="4191" y="1714"/>
              <a:ext cx="70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Accts Receivable</a:t>
              </a:r>
            </a:p>
          </p:txBody>
        </p:sp>
        <p:sp>
          <p:nvSpPr>
            <p:cNvPr id="122" name="Text Box 209"/>
            <p:cNvSpPr txBox="1">
              <a:spLocks noChangeArrowheads="1"/>
            </p:cNvSpPr>
            <p:nvPr/>
          </p:nvSpPr>
          <p:spPr bwMode="auto">
            <a:xfrm>
              <a:off x="4173" y="1558"/>
              <a:ext cx="7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Ship/</a:t>
              </a:r>
              <a:r>
                <a:rPr lang="en-US" sz="900" b="1" dirty="0" err="1">
                  <a:solidFill>
                    <a:srgbClr val="000000"/>
                  </a:solidFill>
                  <a:latin typeface="Arial" charset="0"/>
                  <a:cs typeface="Arial" charset="0"/>
                </a:rPr>
                <a:t>Qual</a:t>
              </a: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Capture</a:t>
              </a:r>
            </a:p>
          </p:txBody>
        </p:sp>
        <p:sp>
          <p:nvSpPr>
            <p:cNvPr id="123" name="Text Box 207"/>
            <p:cNvSpPr txBox="1">
              <a:spLocks noChangeArrowheads="1"/>
            </p:cNvSpPr>
            <p:nvPr/>
          </p:nvSpPr>
          <p:spPr bwMode="auto">
            <a:xfrm>
              <a:off x="4215" y="1408"/>
              <a:ext cx="64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Sales/Purchase</a:t>
              </a:r>
            </a:p>
          </p:txBody>
        </p:sp>
        <p:sp>
          <p:nvSpPr>
            <p:cNvPr id="124" name="Rectangle 20"/>
            <p:cNvSpPr>
              <a:spLocks noChangeArrowheads="1"/>
            </p:cNvSpPr>
            <p:nvPr/>
          </p:nvSpPr>
          <p:spPr bwMode="auto">
            <a:xfrm>
              <a:off x="4181" y="1277"/>
              <a:ext cx="733" cy="60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5" name="Text Box 21"/>
            <p:cNvSpPr txBox="1">
              <a:spLocks noChangeArrowheads="1"/>
            </p:cNvSpPr>
            <p:nvPr/>
          </p:nvSpPr>
          <p:spPr bwMode="auto">
            <a:xfrm>
              <a:off x="4163" y="1279"/>
              <a:ext cx="750" cy="1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 smtClean="0">
                  <a:solidFill>
                    <a:srgbClr val="000000"/>
                  </a:solidFill>
                  <a:latin typeface="Arial" charset="0"/>
                  <a:cs typeface="Arial" charset="0"/>
                  <a:hlinkClick r:id="" action="ppaction://noaction"/>
                </a:rPr>
                <a:t>RMS</a:t>
              </a:r>
              <a:r>
                <a:rPr lang="en-US" sz="9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Revenue </a:t>
              </a:r>
              <a:r>
                <a:rPr lang="en-US" sz="900" b="1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Mgt</a:t>
              </a:r>
              <a:endParaRPr lang="en-US" sz="900" b="1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" name="Rectangle 6"/>
          <p:cNvSpPr/>
          <p:nvPr/>
        </p:nvSpPr>
        <p:spPr bwMode="auto">
          <a:xfrm>
            <a:off x="6115088" y="2640184"/>
            <a:ext cx="953342" cy="215444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KSS Scale Systems</a:t>
            </a:r>
            <a:endParaRPr lang="en-US" sz="800" dirty="0">
              <a:latin typeface="Calibri" pitchFamily="34" charset="0"/>
            </a:endParaRPr>
          </a:p>
        </p:txBody>
      </p:sp>
      <p:cxnSp>
        <p:nvCxnSpPr>
          <p:cNvPr id="9" name="Straight Arrow Connector 8"/>
          <p:cNvCxnSpPr>
            <a:endCxn id="124" idx="2"/>
          </p:cNvCxnSpPr>
          <p:nvPr/>
        </p:nvCxnSpPr>
        <p:spPr>
          <a:xfrm flipH="1" flipV="1">
            <a:off x="6538547" y="2466431"/>
            <a:ext cx="8731" cy="165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26"/>
          <p:cNvSpPr>
            <a:spLocks noChangeArrowheads="1"/>
          </p:cNvSpPr>
          <p:nvPr/>
        </p:nvSpPr>
        <p:spPr bwMode="auto">
          <a:xfrm>
            <a:off x="4698357" y="2193318"/>
            <a:ext cx="945525" cy="454025"/>
          </a:xfrm>
          <a:prstGeom prst="rect">
            <a:avLst/>
          </a:prstGeom>
          <a:solidFill>
            <a:srgbClr val="FFFF66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LMS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b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Land </a:t>
            </a:r>
            <a:r>
              <a:rPr lang="en-US" sz="9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Mgmt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784287" y="4229842"/>
            <a:ext cx="647698" cy="27747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ETL</a:t>
            </a:r>
            <a:endParaRPr lang="en-US" sz="1200" dirty="0">
              <a:latin typeface="Calibri" pitchFamily="34" charset="0"/>
            </a:endParaRPr>
          </a:p>
        </p:txBody>
      </p:sp>
      <p:cxnSp>
        <p:nvCxnSpPr>
          <p:cNvPr id="24" name="Straight Arrow Connector 23"/>
          <p:cNvCxnSpPr>
            <a:stCxn id="58477" idx="3"/>
            <a:endCxn id="22" idx="1"/>
          </p:cNvCxnSpPr>
          <p:nvPr/>
        </p:nvCxnSpPr>
        <p:spPr>
          <a:xfrm>
            <a:off x="6276891" y="4273486"/>
            <a:ext cx="507396" cy="95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3"/>
            <a:endCxn id="58402" idx="1"/>
          </p:cNvCxnSpPr>
          <p:nvPr/>
        </p:nvCxnSpPr>
        <p:spPr>
          <a:xfrm flipV="1">
            <a:off x="7431985" y="4277818"/>
            <a:ext cx="370391" cy="90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5"/>
          <p:cNvSpPr>
            <a:spLocks noChangeArrowheads="1"/>
          </p:cNvSpPr>
          <p:nvPr/>
        </p:nvSpPr>
        <p:spPr bwMode="auto">
          <a:xfrm>
            <a:off x="115888" y="4395023"/>
            <a:ext cx="1223353" cy="6480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69695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  <a:hlinkClick r:id="" action="ppaction://noaction"/>
              </a:rPr>
              <a:t>OFA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 Oracle 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Financial Analyzer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Reporting, Cap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Budget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&amp; Analysis</a:t>
            </a:r>
          </a:p>
        </p:txBody>
      </p:sp>
      <p:cxnSp>
        <p:nvCxnSpPr>
          <p:cNvPr id="58466" name="Straight Arrow Connector 58465"/>
          <p:cNvCxnSpPr/>
          <p:nvPr/>
        </p:nvCxnSpPr>
        <p:spPr>
          <a:xfrm flipV="1">
            <a:off x="3107568" y="2955449"/>
            <a:ext cx="0" cy="4492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1" name="Straight Arrow Connector 58480"/>
          <p:cNvCxnSpPr>
            <a:stCxn id="130" idx="2"/>
          </p:cNvCxnSpPr>
          <p:nvPr/>
        </p:nvCxnSpPr>
        <p:spPr>
          <a:xfrm>
            <a:off x="5171120" y="2647343"/>
            <a:ext cx="5739" cy="757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6" name="Straight Arrow Connector 58485"/>
          <p:cNvCxnSpPr/>
          <p:nvPr/>
        </p:nvCxnSpPr>
        <p:spPr>
          <a:xfrm>
            <a:off x="4225356" y="3813697"/>
            <a:ext cx="18935" cy="24822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99" name="Straight Arrow Connector 58498"/>
          <p:cNvCxnSpPr/>
          <p:nvPr/>
        </p:nvCxnSpPr>
        <p:spPr>
          <a:xfrm>
            <a:off x="1624013" y="2964967"/>
            <a:ext cx="0" cy="38691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20" name="Straight Arrow Connector 58519"/>
          <p:cNvCxnSpPr/>
          <p:nvPr/>
        </p:nvCxnSpPr>
        <p:spPr>
          <a:xfrm flipH="1" flipV="1">
            <a:off x="311433" y="5029587"/>
            <a:ext cx="8393" cy="8409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Flowchart: Connector 157"/>
          <p:cNvSpPr/>
          <p:nvPr/>
        </p:nvSpPr>
        <p:spPr bwMode="auto">
          <a:xfrm>
            <a:off x="7764102" y="2981523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9" name="Flowchart: Connector 158"/>
          <p:cNvSpPr/>
          <p:nvPr/>
        </p:nvSpPr>
        <p:spPr bwMode="auto">
          <a:xfrm>
            <a:off x="1974532" y="4482356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58526" name="Straight Arrow Connector 58525"/>
          <p:cNvCxnSpPr>
            <a:stCxn id="105" idx="3"/>
            <a:endCxn id="158" idx="2"/>
          </p:cNvCxnSpPr>
          <p:nvPr/>
        </p:nvCxnSpPr>
        <p:spPr>
          <a:xfrm>
            <a:off x="7588590" y="3143511"/>
            <a:ext cx="175512" cy="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35" name="Straight Arrow Connector 58534"/>
          <p:cNvCxnSpPr>
            <a:stCxn id="159" idx="2"/>
            <a:endCxn id="145" idx="3"/>
          </p:cNvCxnSpPr>
          <p:nvPr/>
        </p:nvCxnSpPr>
        <p:spPr>
          <a:xfrm flipH="1">
            <a:off x="1339241" y="4644653"/>
            <a:ext cx="635291" cy="74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36" name="Rectangle 58535"/>
          <p:cNvSpPr/>
          <p:nvPr/>
        </p:nvSpPr>
        <p:spPr bwMode="auto">
          <a:xfrm>
            <a:off x="7310393" y="2348620"/>
            <a:ext cx="7940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latin typeface="Calibri" pitchFamily="34" charset="0"/>
              </a:rPr>
              <a:t>New Order Form</a:t>
            </a:r>
            <a:endParaRPr lang="en-US" sz="900" dirty="0">
              <a:latin typeface="Calibri" pitchFamily="34" charset="0"/>
            </a:endParaRPr>
          </a:p>
        </p:txBody>
      </p:sp>
      <p:cxnSp>
        <p:nvCxnSpPr>
          <p:cNvPr id="58545" name="Straight Arrow Connector 58544"/>
          <p:cNvCxnSpPr>
            <a:stCxn id="58536" idx="1"/>
          </p:cNvCxnSpPr>
          <p:nvPr/>
        </p:nvCxnSpPr>
        <p:spPr>
          <a:xfrm flipH="1" flipV="1">
            <a:off x="7098510" y="2463416"/>
            <a:ext cx="211883" cy="69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8470" idx="0"/>
            <a:endCxn id="101" idx="2"/>
          </p:cNvCxnSpPr>
          <p:nvPr/>
        </p:nvCxnSpPr>
        <p:spPr>
          <a:xfrm flipV="1">
            <a:off x="4057801" y="4739157"/>
            <a:ext cx="15870" cy="2928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 bwMode="auto">
          <a:xfrm>
            <a:off x="5675339" y="4546685"/>
            <a:ext cx="883026" cy="41549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700" dirty="0" smtClean="0">
                <a:latin typeface="Calibri" pitchFamily="34" charset="0"/>
              </a:rPr>
              <a:t>Prodaci3 Db</a:t>
            </a:r>
            <a:endParaRPr lang="en-US" sz="700" dirty="0">
              <a:latin typeface="Calibri" pitchFamily="34" charset="0"/>
            </a:endParaRPr>
          </a:p>
          <a:p>
            <a:pPr algn="ctr"/>
            <a:r>
              <a:rPr lang="en-US" sz="700" dirty="0">
                <a:latin typeface="Calibri" pitchFamily="34" charset="0"/>
              </a:rPr>
              <a:t>Employee Master Payroll Hub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5477164" y="4625724"/>
            <a:ext cx="198149" cy="20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8" idx="1"/>
          </p:cNvCxnSpPr>
          <p:nvPr/>
        </p:nvCxnSpPr>
        <p:spPr>
          <a:xfrm flipV="1">
            <a:off x="5564839" y="4754434"/>
            <a:ext cx="110500" cy="303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64" name="Snip Single Corner Rectangle 58463"/>
          <p:cNvSpPr/>
          <p:nvPr/>
        </p:nvSpPr>
        <p:spPr bwMode="auto">
          <a:xfrm>
            <a:off x="5309477" y="2947795"/>
            <a:ext cx="554171" cy="334566"/>
          </a:xfrm>
          <a:prstGeom prst="snip1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700" dirty="0" smtClean="0">
                <a:latin typeface="Calibri" pitchFamily="34" charset="0"/>
                <a:hlinkClick r:id="rId3" action="ppaction://hlinkfile"/>
              </a:rPr>
              <a:t>Scanned</a:t>
            </a:r>
            <a:r>
              <a:rPr lang="en-US" sz="700" dirty="0" smtClean="0">
                <a:latin typeface="Calibri" pitchFamily="34" charset="0"/>
              </a:rPr>
              <a:t> contracts</a:t>
            </a:r>
          </a:p>
        </p:txBody>
      </p:sp>
      <p:cxnSp>
        <p:nvCxnSpPr>
          <p:cNvPr id="58474" name="Straight Arrow Connector 58473"/>
          <p:cNvCxnSpPr>
            <a:stCxn id="58464" idx="3"/>
          </p:cNvCxnSpPr>
          <p:nvPr/>
        </p:nvCxnSpPr>
        <p:spPr>
          <a:xfrm flipV="1">
            <a:off x="5586563" y="2647343"/>
            <a:ext cx="7787" cy="300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900985" y="3397426"/>
            <a:ext cx="746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err="1" smtClean="0"/>
              <a:t>Ac_interface_hdr</a:t>
            </a:r>
            <a:endParaRPr lang="en-US" sz="500" dirty="0" smtClean="0"/>
          </a:p>
          <a:p>
            <a:r>
              <a:rPr lang="en-US" sz="500" dirty="0" err="1" smtClean="0"/>
              <a:t>Ac_invoice_det</a:t>
            </a:r>
            <a:endParaRPr lang="en-US" sz="500" dirty="0"/>
          </a:p>
        </p:txBody>
      </p:sp>
      <p:sp>
        <p:nvSpPr>
          <p:cNvPr id="11" name="TextBox 10"/>
          <p:cNvSpPr txBox="1"/>
          <p:nvPr/>
        </p:nvSpPr>
        <p:spPr>
          <a:xfrm>
            <a:off x="4563454" y="2733978"/>
            <a:ext cx="395923" cy="175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manual</a:t>
            </a:r>
            <a:endParaRPr lang="en-US" sz="500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8174722" y="2123387"/>
            <a:ext cx="656354" cy="338554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RMS LIM interface</a:t>
            </a:r>
            <a:endParaRPr lang="en-US" sz="800" dirty="0">
              <a:latin typeface="Calibri" pitchFamily="34" charset="0"/>
            </a:endParaRPr>
          </a:p>
        </p:txBody>
      </p:sp>
      <p:cxnSp>
        <p:nvCxnSpPr>
          <p:cNvPr id="23" name="Straight Arrow Connector 22"/>
          <p:cNvCxnSpPr>
            <a:endCxn id="20" idx="2"/>
          </p:cNvCxnSpPr>
          <p:nvPr/>
        </p:nvCxnSpPr>
        <p:spPr>
          <a:xfrm flipH="1" flipV="1">
            <a:off x="8502899" y="2461941"/>
            <a:ext cx="27594" cy="436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3" name="Straight Arrow Connector 58482"/>
          <p:cNvCxnSpPr>
            <a:stCxn id="20" idx="0"/>
          </p:cNvCxnSpPr>
          <p:nvPr/>
        </p:nvCxnSpPr>
        <p:spPr>
          <a:xfrm flipV="1">
            <a:off x="8502899" y="1983831"/>
            <a:ext cx="27594" cy="139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09" name="Straight Connector 58508"/>
          <p:cNvCxnSpPr>
            <a:endCxn id="20" idx="1"/>
          </p:cNvCxnSpPr>
          <p:nvPr/>
        </p:nvCxnSpPr>
        <p:spPr>
          <a:xfrm>
            <a:off x="7125128" y="2204494"/>
            <a:ext cx="1049594" cy="88170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33" name="Straight Arrow Connector 58532"/>
          <p:cNvCxnSpPr/>
          <p:nvPr/>
        </p:nvCxnSpPr>
        <p:spPr>
          <a:xfrm>
            <a:off x="2900985" y="2981325"/>
            <a:ext cx="0" cy="1109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44" name="TextBox 58543"/>
          <p:cNvSpPr txBox="1"/>
          <p:nvPr/>
        </p:nvSpPr>
        <p:spPr>
          <a:xfrm>
            <a:off x="5138480" y="2807574"/>
            <a:ext cx="91993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/>
              <a:t>\\</a:t>
            </a:r>
            <a:r>
              <a:rPr lang="en-US" sz="400" dirty="0"/>
              <a:t>stlsrv2\arkscanl\LandDocuments</a:t>
            </a:r>
          </a:p>
        </p:txBody>
      </p:sp>
      <p:cxnSp>
        <p:nvCxnSpPr>
          <p:cNvPr id="15" name="Straight Arrow Connector 14"/>
          <p:cNvCxnSpPr>
            <a:endCxn id="2" idx="2"/>
          </p:cNvCxnSpPr>
          <p:nvPr/>
        </p:nvCxnSpPr>
        <p:spPr>
          <a:xfrm flipV="1">
            <a:off x="7166367" y="1699684"/>
            <a:ext cx="266845" cy="109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00" idx="2"/>
          </p:cNvCxnSpPr>
          <p:nvPr/>
        </p:nvCxnSpPr>
        <p:spPr>
          <a:xfrm flipV="1">
            <a:off x="1118291" y="3659660"/>
            <a:ext cx="328635" cy="735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67" name="Straight Arrow Connector 58466"/>
          <p:cNvCxnSpPr>
            <a:stCxn id="115" idx="6"/>
          </p:cNvCxnSpPr>
          <p:nvPr/>
        </p:nvCxnSpPr>
        <p:spPr>
          <a:xfrm>
            <a:off x="467221" y="3746192"/>
            <a:ext cx="1043610" cy="168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5" name="Straight Arrow Connector 58484"/>
          <p:cNvCxnSpPr/>
          <p:nvPr/>
        </p:nvCxnSpPr>
        <p:spPr>
          <a:xfrm>
            <a:off x="7011383" y="2461941"/>
            <a:ext cx="299010" cy="436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87" name="TextBox 58486"/>
          <p:cNvSpPr txBox="1"/>
          <p:nvPr/>
        </p:nvSpPr>
        <p:spPr>
          <a:xfrm>
            <a:off x="7024587" y="1096911"/>
            <a:ext cx="746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Manual entry prod volume</a:t>
            </a:r>
            <a:endParaRPr lang="en-US" sz="700" dirty="0"/>
          </a:p>
        </p:txBody>
      </p:sp>
      <p:sp>
        <p:nvSpPr>
          <p:cNvPr id="58490" name="TextBox 58489"/>
          <p:cNvSpPr txBox="1"/>
          <p:nvPr/>
        </p:nvSpPr>
        <p:spPr>
          <a:xfrm>
            <a:off x="5653718" y="1118013"/>
            <a:ext cx="5631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Bank data</a:t>
            </a:r>
            <a:endParaRPr lang="en-US" sz="700" dirty="0"/>
          </a:p>
        </p:txBody>
      </p:sp>
      <p:cxnSp>
        <p:nvCxnSpPr>
          <p:cNvPr id="58501" name="Straight Arrow Connector 58500"/>
          <p:cNvCxnSpPr>
            <a:stCxn id="58490" idx="2"/>
          </p:cNvCxnSpPr>
          <p:nvPr/>
        </p:nvCxnSpPr>
        <p:spPr>
          <a:xfrm>
            <a:off x="5935270" y="1318068"/>
            <a:ext cx="92469" cy="183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2" name="TextBox 58501"/>
          <p:cNvSpPr txBox="1"/>
          <p:nvPr/>
        </p:nvSpPr>
        <p:spPr>
          <a:xfrm>
            <a:off x="5213399" y="1845037"/>
            <a:ext cx="68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Standard Labs quality</a:t>
            </a:r>
            <a:endParaRPr lang="en-US" sz="700" dirty="0"/>
          </a:p>
        </p:txBody>
      </p:sp>
      <p:cxnSp>
        <p:nvCxnSpPr>
          <p:cNvPr id="58504" name="Straight Arrow Connector 58503"/>
          <p:cNvCxnSpPr>
            <a:endCxn id="125" idx="1"/>
          </p:cNvCxnSpPr>
          <p:nvPr/>
        </p:nvCxnSpPr>
        <p:spPr>
          <a:xfrm flipV="1">
            <a:off x="5689181" y="1619500"/>
            <a:ext cx="238972" cy="282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6" name="TextBox 58505"/>
          <p:cNvSpPr txBox="1"/>
          <p:nvPr/>
        </p:nvSpPr>
        <p:spPr>
          <a:xfrm>
            <a:off x="7501264" y="2004350"/>
            <a:ext cx="782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 smtClean="0"/>
              <a:t>Cust</a:t>
            </a:r>
            <a:r>
              <a:rPr lang="en-US" sz="700" dirty="0" smtClean="0"/>
              <a:t> data feed</a:t>
            </a:r>
          </a:p>
        </p:txBody>
      </p:sp>
      <p:cxnSp>
        <p:nvCxnSpPr>
          <p:cNvPr id="58508" name="Straight Arrow Connector 58507"/>
          <p:cNvCxnSpPr>
            <a:endCxn id="58506" idx="1"/>
          </p:cNvCxnSpPr>
          <p:nvPr/>
        </p:nvCxnSpPr>
        <p:spPr>
          <a:xfrm flipV="1">
            <a:off x="7160053" y="2104378"/>
            <a:ext cx="341211" cy="33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10" name="TextBox 58509"/>
          <p:cNvSpPr txBox="1"/>
          <p:nvPr/>
        </p:nvSpPr>
        <p:spPr>
          <a:xfrm>
            <a:off x="2132013" y="3613025"/>
            <a:ext cx="59928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RMS data</a:t>
            </a:r>
            <a:endParaRPr lang="en-US" sz="800" dirty="0"/>
          </a:p>
        </p:txBody>
      </p:sp>
      <p:cxnSp>
        <p:nvCxnSpPr>
          <p:cNvPr id="58528" name="Straight Arrow Connector 58527"/>
          <p:cNvCxnSpPr>
            <a:stCxn id="58510" idx="1"/>
            <a:endCxn id="100" idx="3"/>
          </p:cNvCxnSpPr>
          <p:nvPr/>
        </p:nvCxnSpPr>
        <p:spPr>
          <a:xfrm flipH="1" flipV="1">
            <a:off x="1775560" y="3505772"/>
            <a:ext cx="356453" cy="214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32" name="TextBox 58531"/>
          <p:cNvSpPr txBox="1"/>
          <p:nvPr/>
        </p:nvSpPr>
        <p:spPr>
          <a:xfrm>
            <a:off x="6716669" y="4617943"/>
            <a:ext cx="1106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Ellipse</a:t>
            </a:r>
          </a:p>
          <a:p>
            <a:r>
              <a:rPr lang="en-US" sz="700" dirty="0" smtClean="0"/>
              <a:t>Mobile solutions</a:t>
            </a:r>
          </a:p>
          <a:p>
            <a:r>
              <a:rPr lang="en-US" sz="700" dirty="0" smtClean="0"/>
              <a:t>Turnover reporting .</a:t>
            </a:r>
            <a:r>
              <a:rPr lang="en-US" sz="700" dirty="0" err="1" smtClean="0"/>
              <a:t>xls</a:t>
            </a:r>
            <a:endParaRPr lang="en-US" sz="700" dirty="0"/>
          </a:p>
        </p:txBody>
      </p:sp>
      <p:cxnSp>
        <p:nvCxnSpPr>
          <p:cNvPr id="58542" name="Straight Arrow Connector 58541"/>
          <p:cNvCxnSpPr>
            <a:stCxn id="18" idx="3"/>
          </p:cNvCxnSpPr>
          <p:nvPr/>
        </p:nvCxnSpPr>
        <p:spPr>
          <a:xfrm flipV="1">
            <a:off x="6558365" y="4719038"/>
            <a:ext cx="225922" cy="35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48" name="Straight Arrow Connector 58547"/>
          <p:cNvCxnSpPr>
            <a:stCxn id="18" idx="1"/>
            <a:endCxn id="58451" idx="3"/>
          </p:cNvCxnSpPr>
          <p:nvPr/>
        </p:nvCxnSpPr>
        <p:spPr>
          <a:xfrm flipH="1">
            <a:off x="4907922" y="4754434"/>
            <a:ext cx="767417" cy="821382"/>
          </a:xfrm>
          <a:prstGeom prst="straightConnector1">
            <a:avLst/>
          </a:prstGeom>
          <a:ln>
            <a:solidFill>
              <a:schemeClr val="tx2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49" name="TextBox 58548"/>
          <p:cNvSpPr txBox="1"/>
          <p:nvPr/>
        </p:nvSpPr>
        <p:spPr>
          <a:xfrm>
            <a:off x="2313093" y="4730163"/>
            <a:ext cx="6078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AD synch</a:t>
            </a:r>
            <a:endParaRPr lang="en-US" sz="800" dirty="0"/>
          </a:p>
        </p:txBody>
      </p:sp>
      <p:cxnSp>
        <p:nvCxnSpPr>
          <p:cNvPr id="58555" name="Straight Arrow Connector 58554"/>
          <p:cNvCxnSpPr/>
          <p:nvPr/>
        </p:nvCxnSpPr>
        <p:spPr>
          <a:xfrm flipV="1">
            <a:off x="2132013" y="4914672"/>
            <a:ext cx="273580" cy="128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57" name="Straight Arrow Connector 58556"/>
          <p:cNvCxnSpPr/>
          <p:nvPr/>
        </p:nvCxnSpPr>
        <p:spPr>
          <a:xfrm>
            <a:off x="2817613" y="4885588"/>
            <a:ext cx="620912" cy="172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58" name="TextBox 58557"/>
          <p:cNvSpPr txBox="1"/>
          <p:nvPr/>
        </p:nvSpPr>
        <p:spPr>
          <a:xfrm>
            <a:off x="3131660" y="4820597"/>
            <a:ext cx="3565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FTP</a:t>
            </a:r>
            <a:endParaRPr 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1103784" y="1768517"/>
            <a:ext cx="35045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Excel</a:t>
            </a:r>
            <a:endParaRPr lang="en-US" sz="500" dirty="0"/>
          </a:p>
        </p:txBody>
      </p:sp>
      <p:sp>
        <p:nvSpPr>
          <p:cNvPr id="29" name="TextBox 28"/>
          <p:cNvSpPr txBox="1"/>
          <p:nvPr/>
        </p:nvSpPr>
        <p:spPr>
          <a:xfrm>
            <a:off x="621226" y="1458411"/>
            <a:ext cx="278359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ETL</a:t>
            </a:r>
            <a:endParaRPr lang="en-US" sz="500" dirty="0"/>
          </a:p>
        </p:txBody>
      </p:sp>
      <p:cxnSp>
        <p:nvCxnSpPr>
          <p:cNvPr id="58475" name="Straight Arrow Connector 58474"/>
          <p:cNvCxnSpPr>
            <a:stCxn id="111" idx="1"/>
          </p:cNvCxnSpPr>
          <p:nvPr/>
        </p:nvCxnSpPr>
        <p:spPr>
          <a:xfrm flipH="1">
            <a:off x="3128069" y="1371793"/>
            <a:ext cx="289938" cy="3617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00" name="Straight Arrow Connector 58499"/>
          <p:cNvCxnSpPr/>
          <p:nvPr/>
        </p:nvCxnSpPr>
        <p:spPr>
          <a:xfrm flipV="1">
            <a:off x="2614613" y="4482356"/>
            <a:ext cx="437582" cy="1444392"/>
          </a:xfrm>
          <a:prstGeom prst="straightConnector1">
            <a:avLst/>
          </a:prstGeom>
          <a:ln>
            <a:solidFill>
              <a:schemeClr val="tx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7" name="Flowchart: Document 58506"/>
          <p:cNvSpPr/>
          <p:nvPr/>
        </p:nvSpPr>
        <p:spPr bwMode="auto">
          <a:xfrm>
            <a:off x="3407569" y="5989778"/>
            <a:ext cx="566738" cy="343972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600" dirty="0" smtClean="0">
                <a:latin typeface="Calibri" pitchFamily="34" charset="0"/>
              </a:rPr>
              <a:t>Friday</a:t>
            </a:r>
          </a:p>
          <a:p>
            <a:pPr algn="ctr"/>
            <a:r>
              <a:rPr lang="en-US" sz="600" dirty="0" err="1" smtClean="0">
                <a:latin typeface="Calibri" pitchFamily="34" charset="0"/>
              </a:rPr>
              <a:t>Tmp</a:t>
            </a:r>
            <a:r>
              <a:rPr lang="en-US" sz="600" dirty="0" smtClean="0">
                <a:latin typeface="Calibri" pitchFamily="34" charset="0"/>
              </a:rPr>
              <a:t> file</a:t>
            </a:r>
            <a:endParaRPr lang="en-US" sz="600" dirty="0">
              <a:latin typeface="Calibri" pitchFamily="34" charset="0"/>
            </a:endParaRPr>
          </a:p>
        </p:txBody>
      </p:sp>
      <p:cxnSp>
        <p:nvCxnSpPr>
          <p:cNvPr id="58541" name="Straight Connector 58540"/>
          <p:cNvCxnSpPr/>
          <p:nvPr/>
        </p:nvCxnSpPr>
        <p:spPr>
          <a:xfrm flipH="1">
            <a:off x="3944938" y="5778500"/>
            <a:ext cx="128732" cy="20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47" name="Straight Connector 58546"/>
          <p:cNvCxnSpPr/>
          <p:nvPr/>
        </p:nvCxnSpPr>
        <p:spPr>
          <a:xfrm flipH="1" flipV="1">
            <a:off x="3690938" y="4458610"/>
            <a:ext cx="126549" cy="1526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51" name="Rectangle 58550"/>
          <p:cNvSpPr/>
          <p:nvPr/>
        </p:nvSpPr>
        <p:spPr bwMode="auto">
          <a:xfrm>
            <a:off x="5116513" y="5976277"/>
            <a:ext cx="74713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PPM</a:t>
            </a:r>
          </a:p>
          <a:p>
            <a:pPr algn="ctr"/>
            <a:r>
              <a:rPr lang="en-US" sz="800" dirty="0" err="1" smtClean="0">
                <a:latin typeface="Calibri" pitchFamily="34" charset="0"/>
              </a:rPr>
              <a:t>Chng</a:t>
            </a:r>
            <a:r>
              <a:rPr lang="en-US" sz="800" dirty="0" smtClean="0">
                <a:latin typeface="Calibri" pitchFamily="34" charset="0"/>
              </a:rPr>
              <a:t> Mgmt.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999635" y="6081919"/>
            <a:ext cx="624311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Tripwire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7911497" y="5289675"/>
            <a:ext cx="624311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Tidal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053779" y="5094685"/>
            <a:ext cx="437491" cy="2308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b="1" dirty="0" smtClean="0">
                <a:latin typeface="Calibri" pitchFamily="34" charset="0"/>
              </a:rPr>
              <a:t>ADP</a:t>
            </a:r>
            <a:endParaRPr lang="en-US" sz="900" b="1" dirty="0">
              <a:latin typeface="Calibri" pitchFamily="34" charset="0"/>
            </a:endParaRPr>
          </a:p>
        </p:txBody>
      </p:sp>
      <p:cxnSp>
        <p:nvCxnSpPr>
          <p:cNvPr id="58503" name="Straight Arrow Connector 58502"/>
          <p:cNvCxnSpPr>
            <a:stCxn id="58469" idx="3"/>
            <a:endCxn id="16" idx="1"/>
          </p:cNvCxnSpPr>
          <p:nvPr/>
        </p:nvCxnSpPr>
        <p:spPr>
          <a:xfrm>
            <a:off x="6540357" y="5175213"/>
            <a:ext cx="513422" cy="34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5" name="Rectangle 58504"/>
          <p:cNvSpPr/>
          <p:nvPr/>
        </p:nvSpPr>
        <p:spPr bwMode="auto">
          <a:xfrm>
            <a:off x="22374" y="3974379"/>
            <a:ext cx="593184" cy="2769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600" dirty="0" smtClean="0">
                <a:latin typeface="Calibri" pitchFamily="34" charset="0"/>
              </a:rPr>
              <a:t>Consistency checks</a:t>
            </a:r>
            <a:endParaRPr lang="en-US" sz="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83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Default Design">
  <a:themeElements>
    <a:clrScheme name="1_Default Design 11">
      <a:dk1>
        <a:srgbClr val="000000"/>
      </a:dk1>
      <a:lt1>
        <a:srgbClr val="FFFFFF"/>
      </a:lt1>
      <a:dk2>
        <a:srgbClr val="CC4927"/>
      </a:dk2>
      <a:lt2>
        <a:srgbClr val="8A8574"/>
      </a:lt2>
      <a:accent1>
        <a:srgbClr val="1E8A9F"/>
      </a:accent1>
      <a:accent2>
        <a:srgbClr val="838A36"/>
      </a:accent2>
      <a:accent3>
        <a:srgbClr val="FFFFFF"/>
      </a:accent3>
      <a:accent4>
        <a:srgbClr val="000000"/>
      </a:accent4>
      <a:accent5>
        <a:srgbClr val="ABC4CD"/>
      </a:accent5>
      <a:accent6>
        <a:srgbClr val="767D30"/>
      </a:accent6>
      <a:hlink>
        <a:srgbClr val="F37121"/>
      </a:hlink>
      <a:folHlink>
        <a:srgbClr val="D6972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9525" algn="ctr">
          <a:solidFill>
            <a:schemeClr val="tx1"/>
          </a:solidFill>
          <a:miter lim="800000"/>
          <a:headEnd/>
          <a:tailEnd/>
        </a:ln>
      </a:spPr>
      <a:bodyPr>
        <a:spAutoFit/>
      </a:bodyPr>
      <a:lstStyle>
        <a:defPPr>
          <a:defRPr>
            <a:latin typeface="Calibri" pitchFamily="34" charset="0"/>
          </a:defRPr>
        </a:defPPr>
      </a:lstStyle>
    </a:sp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FE7D19"/>
        </a:dk2>
        <a:lt2>
          <a:srgbClr val="204658"/>
        </a:lt2>
        <a:accent1>
          <a:srgbClr val="DBDF9A"/>
        </a:accent1>
        <a:accent2>
          <a:srgbClr val="365869"/>
        </a:accent2>
        <a:accent3>
          <a:srgbClr val="FFFFFF"/>
        </a:accent3>
        <a:accent4>
          <a:srgbClr val="000000"/>
        </a:accent4>
        <a:accent5>
          <a:srgbClr val="EAECCA"/>
        </a:accent5>
        <a:accent6>
          <a:srgbClr val="304F5E"/>
        </a:accent6>
        <a:hlink>
          <a:srgbClr val="6F9C19"/>
        </a:hlink>
        <a:folHlink>
          <a:srgbClr val="A5B0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761212"/>
        </a:dk2>
        <a:lt2>
          <a:srgbClr val="666666"/>
        </a:lt2>
        <a:accent1>
          <a:srgbClr val="C26F1D"/>
        </a:accent1>
        <a:accent2>
          <a:srgbClr val="754312"/>
        </a:accent2>
        <a:accent3>
          <a:srgbClr val="FFFFFF"/>
        </a:accent3>
        <a:accent4>
          <a:srgbClr val="000000"/>
        </a:accent4>
        <a:accent5>
          <a:srgbClr val="DDBBAB"/>
        </a:accent5>
        <a:accent6>
          <a:srgbClr val="693C0F"/>
        </a:accent6>
        <a:hlink>
          <a:srgbClr val="C21E1E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4681"/>
        </a:dk2>
        <a:lt2>
          <a:srgbClr val="666666"/>
        </a:lt2>
        <a:accent1>
          <a:srgbClr val="A9BE12"/>
        </a:accent1>
        <a:accent2>
          <a:srgbClr val="145389"/>
        </a:accent2>
        <a:accent3>
          <a:srgbClr val="FFFFFF"/>
        </a:accent3>
        <a:accent4>
          <a:srgbClr val="000000"/>
        </a:accent4>
        <a:accent5>
          <a:srgbClr val="D1DBAA"/>
        </a:accent5>
        <a:accent6>
          <a:srgbClr val="114A7C"/>
        </a:accent6>
        <a:hlink>
          <a:srgbClr val="4C729F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FFFFFF"/>
        </a:lt1>
        <a:dk2>
          <a:srgbClr val="CC4927"/>
        </a:dk2>
        <a:lt2>
          <a:srgbClr val="8A8574"/>
        </a:lt2>
        <a:accent1>
          <a:srgbClr val="1E8A9F"/>
        </a:accent1>
        <a:accent2>
          <a:srgbClr val="838A36"/>
        </a:accent2>
        <a:accent3>
          <a:srgbClr val="FFFFFF"/>
        </a:accent3>
        <a:accent4>
          <a:srgbClr val="000000"/>
        </a:accent4>
        <a:accent5>
          <a:srgbClr val="ABC4CD"/>
        </a:accent5>
        <a:accent6>
          <a:srgbClr val="767D30"/>
        </a:accent6>
        <a:hlink>
          <a:srgbClr val="F37121"/>
        </a:hlink>
        <a:folHlink>
          <a:srgbClr val="D697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319</Words>
  <Application>Microsoft Office PowerPoint</Application>
  <PresentationFormat>On-screen Show (4:3)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7_Default Design</vt:lpstr>
      <vt:lpstr>Arch Resources App Schematic (05/02/2020 mBret)</vt:lpstr>
    </vt:vector>
  </TitlesOfParts>
  <Company>Arch Coal,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 Coal 2.0 Update</dc:title>
  <dc:creator>Brueggeman, Diane</dc:creator>
  <cp:lastModifiedBy>Blackford, M. Bret</cp:lastModifiedBy>
  <cp:revision>97</cp:revision>
  <cp:lastPrinted>2019-12-04T22:45:05Z</cp:lastPrinted>
  <dcterms:created xsi:type="dcterms:W3CDTF">2015-10-01T14:55:44Z</dcterms:created>
  <dcterms:modified xsi:type="dcterms:W3CDTF">2020-05-02T17:34:02Z</dcterms:modified>
</cp:coreProperties>
</file>